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10287000" cx="18288000"/>
  <p:notesSz cx="6858000" cy="9144000"/>
  <p:embeddedFontLst>
    <p:embeddedFont>
      <p:font typeface="Inter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38" roundtripDataSignature="AMtx7miPBHGyTciKANNw3HHHS03WMRR/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Inter-bold.fntdata"/><Relationship Id="rId12" Type="http://schemas.openxmlformats.org/officeDocument/2006/relationships/slide" Target="slides/slide7.xml"/><Relationship Id="rId34" Type="http://schemas.openxmlformats.org/officeDocument/2006/relationships/font" Target="fonts/Inter-regular.fntdata"/><Relationship Id="rId15" Type="http://schemas.openxmlformats.org/officeDocument/2006/relationships/slide" Target="slides/slide10.xml"/><Relationship Id="rId37" Type="http://schemas.openxmlformats.org/officeDocument/2006/relationships/font" Target="fonts/Inter-boldItalic.fntdata"/><Relationship Id="rId14" Type="http://schemas.openxmlformats.org/officeDocument/2006/relationships/slide" Target="slides/slide9.xml"/><Relationship Id="rId36" Type="http://schemas.openxmlformats.org/officeDocument/2006/relationships/font" Target="fonts/Inter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15e1d7377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7" name="Google Shape;157;g315e1d73777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5e1d73777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g315e1d73777_0_5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5e1d7377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9" name="Google Shape;169;g315e1d73777_0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15e1d7377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6" name="Google Shape;176;g315e1d73777_0_7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15e1d7377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83" name="Google Shape;183;g315e1d73777_0_8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15e1d73777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0" name="Google Shape;190;g315e1d73777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24be45df3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96" name="Google Shape;196;g324be45df36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24be45df36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2" name="Google Shape;202;g324be45df36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24be45df36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7" name="Google Shape;207;g324be45df36_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24be45df36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3" name="Google Shape;213;g324be45df36_1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1" name="Google Shape;10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24be45df36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9" name="Google Shape;219;g324be45df36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24be45df36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4" name="Google Shape;224;g324be45df36_1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24be45df36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9" name="Google Shape;229;g324be45df36_1_2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24be45df36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324be45df36_1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24be45df3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0" name="Google Shape;240;g324be45df36_1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24be45df36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g324be45df36_1_3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15e1d7377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1" name="Google Shape;251;g315e1d73777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15e1d7377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7" name="Google Shape;257;g315e1d73777_0_3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3" name="Google Shape;26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3" name="Google Shape;113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5e1d7377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9" name="Google Shape;119;g315e1d73777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15e1d7377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5" name="Google Shape;125;g315e1d73777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5e1d7377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1" name="Google Shape;131;g315e1d73777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15e1d73777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7" name="Google Shape;137;g315e1d73777_0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5e1d73777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3" name="Google Shape;143;g315e1d73777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5e1d7377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315e1d73777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7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7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2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3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0" y="5143500"/>
            <a:ext cx="18291008" cy="5144348"/>
          </a:xfrm>
          <a:custGeom>
            <a:rect b="b" l="l" r="r" t="t"/>
            <a:pathLst>
              <a:path extrusionOk="0" h="1354667" w="4816592">
                <a:moveTo>
                  <a:pt x="0" y="0"/>
                </a:moveTo>
                <a:lnTo>
                  <a:pt x="4816592" y="0"/>
                </a:lnTo>
                <a:lnTo>
                  <a:pt x="4816592" y="1354667"/>
                </a:lnTo>
                <a:lnTo>
                  <a:pt x="0" y="1354667"/>
                </a:lnTo>
                <a:close/>
              </a:path>
            </a:pathLst>
          </a:custGeom>
          <a:solidFill>
            <a:srgbClr val="14288F"/>
          </a:solidFill>
          <a:ln>
            <a:noFill/>
          </a:ln>
        </p:spPr>
      </p:sp>
      <p:sp>
        <p:nvSpPr>
          <p:cNvPr id="85" name="Google Shape;85;p1"/>
          <p:cNvSpPr/>
          <p:nvPr/>
        </p:nvSpPr>
        <p:spPr>
          <a:xfrm>
            <a:off x="3190808" y="6319939"/>
            <a:ext cx="4684061" cy="182308"/>
          </a:xfrm>
          <a:custGeom>
            <a:rect b="b" l="l" r="r" t="t"/>
            <a:pathLst>
              <a:path extrusionOk="0" h="48015" w="1233654">
                <a:moveTo>
                  <a:pt x="0" y="0"/>
                </a:moveTo>
                <a:lnTo>
                  <a:pt x="1233654" y="0"/>
                </a:lnTo>
                <a:lnTo>
                  <a:pt x="1233654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sp>
        <p:nvSpPr>
          <p:cNvPr id="86" name="Google Shape;86;p1"/>
          <p:cNvSpPr/>
          <p:nvPr/>
        </p:nvSpPr>
        <p:spPr>
          <a:xfrm>
            <a:off x="14204086" y="9747253"/>
            <a:ext cx="4684031" cy="182306"/>
          </a:xfrm>
          <a:custGeom>
            <a:rect b="b" l="l" r="r" t="t"/>
            <a:pathLst>
              <a:path extrusionOk="0" h="48015" w="1233654">
                <a:moveTo>
                  <a:pt x="0" y="0"/>
                </a:moveTo>
                <a:lnTo>
                  <a:pt x="1233654" y="0"/>
                </a:lnTo>
                <a:lnTo>
                  <a:pt x="1233654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6895098" y="9747253"/>
            <a:ext cx="4684031" cy="182306"/>
          </a:xfrm>
          <a:custGeom>
            <a:rect b="b" l="l" r="r" t="t"/>
            <a:pathLst>
              <a:path extrusionOk="0" h="48015" w="1233654">
                <a:moveTo>
                  <a:pt x="0" y="0"/>
                </a:moveTo>
                <a:lnTo>
                  <a:pt x="1233654" y="0"/>
                </a:lnTo>
                <a:lnTo>
                  <a:pt x="1233654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sp>
        <p:nvSpPr>
          <p:cNvPr id="88" name="Google Shape;88;p1"/>
          <p:cNvSpPr/>
          <p:nvPr/>
        </p:nvSpPr>
        <p:spPr>
          <a:xfrm>
            <a:off x="7689221" y="5680433"/>
            <a:ext cx="4684031" cy="182306"/>
          </a:xfrm>
          <a:custGeom>
            <a:rect b="b" l="l" r="r" t="t"/>
            <a:pathLst>
              <a:path extrusionOk="0" h="48015" w="1233654">
                <a:moveTo>
                  <a:pt x="0" y="0"/>
                </a:moveTo>
                <a:lnTo>
                  <a:pt x="1233654" y="0"/>
                </a:lnTo>
                <a:lnTo>
                  <a:pt x="1233654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sp>
        <p:nvSpPr>
          <p:cNvPr id="89" name="Google Shape;89;p1"/>
          <p:cNvSpPr/>
          <p:nvPr/>
        </p:nvSpPr>
        <p:spPr>
          <a:xfrm>
            <a:off x="8292027" y="6319939"/>
            <a:ext cx="1608784" cy="182306"/>
          </a:xfrm>
          <a:custGeom>
            <a:rect b="b" l="l" r="r" t="t"/>
            <a:pathLst>
              <a:path extrusionOk="0" h="48015" w="423713">
                <a:moveTo>
                  <a:pt x="0" y="0"/>
                </a:moveTo>
                <a:lnTo>
                  <a:pt x="423713" y="0"/>
                </a:lnTo>
                <a:lnTo>
                  <a:pt x="423713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grpSp>
        <p:nvGrpSpPr>
          <p:cNvPr id="90" name="Google Shape;90;p1"/>
          <p:cNvGrpSpPr/>
          <p:nvPr/>
        </p:nvGrpSpPr>
        <p:grpSpPr>
          <a:xfrm>
            <a:off x="10171345" y="6247609"/>
            <a:ext cx="3086098" cy="3158414"/>
            <a:chOff x="0" y="-19050"/>
            <a:chExt cx="812800" cy="831850"/>
          </a:xfrm>
        </p:grpSpPr>
        <p:sp>
          <p:nvSpPr>
            <p:cNvPr id="91" name="Google Shape;91;p1"/>
            <p:cNvSpPr/>
            <p:nvPr/>
          </p:nvSpPr>
          <p:spPr>
            <a:xfrm>
              <a:off x="0" y="0"/>
              <a:ext cx="423713" cy="48015"/>
            </a:xfrm>
            <a:custGeom>
              <a:rect b="b" l="l" r="r" t="t"/>
              <a:pathLst>
                <a:path extrusionOk="0" h="48015" w="423713">
                  <a:moveTo>
                    <a:pt x="0" y="0"/>
                  </a:moveTo>
                  <a:lnTo>
                    <a:pt x="423713" y="0"/>
                  </a:lnTo>
                  <a:lnTo>
                    <a:pt x="423713" y="48015"/>
                  </a:lnTo>
                  <a:lnTo>
                    <a:pt x="0" y="48015"/>
                  </a:lnTo>
                  <a:close/>
                </a:path>
              </a:pathLst>
            </a:custGeom>
            <a:solidFill>
              <a:srgbClr val="9EEFBC"/>
            </a:solidFill>
            <a:ln>
              <a:noFill/>
            </a:ln>
          </p:spPr>
        </p:sp>
        <p:sp>
          <p:nvSpPr>
            <p:cNvPr id="92" name="Google Shape;92;p1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661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3" name="Google Shape;93;p1"/>
          <p:cNvPicPr preferRelativeResize="0"/>
          <p:nvPr/>
        </p:nvPicPr>
        <p:blipFill rotWithShape="1">
          <a:blip r:embed="rId3">
            <a:alphaModFix/>
          </a:blip>
          <a:srcRect b="43789" l="3908" r="38091" t="0"/>
          <a:stretch/>
        </p:blipFill>
        <p:spPr>
          <a:xfrm>
            <a:off x="-2852962" y="-510309"/>
            <a:ext cx="10606874" cy="57821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"/>
          <p:cNvSpPr/>
          <p:nvPr/>
        </p:nvSpPr>
        <p:spPr>
          <a:xfrm>
            <a:off x="12202156" y="9747253"/>
            <a:ext cx="1608796" cy="182308"/>
          </a:xfrm>
          <a:custGeom>
            <a:rect b="b" l="l" r="r" t="t"/>
            <a:pathLst>
              <a:path extrusionOk="0" h="48015" w="423713">
                <a:moveTo>
                  <a:pt x="0" y="0"/>
                </a:moveTo>
                <a:lnTo>
                  <a:pt x="423713" y="0"/>
                </a:lnTo>
                <a:lnTo>
                  <a:pt x="423713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sp>
        <p:nvSpPr>
          <p:cNvPr id="95" name="Google Shape;95;p1"/>
          <p:cNvSpPr/>
          <p:nvPr/>
        </p:nvSpPr>
        <p:spPr>
          <a:xfrm>
            <a:off x="5286314" y="5680433"/>
            <a:ext cx="1608796" cy="182308"/>
          </a:xfrm>
          <a:custGeom>
            <a:rect b="b" l="l" r="r" t="t"/>
            <a:pathLst>
              <a:path extrusionOk="0" h="48015" w="423713">
                <a:moveTo>
                  <a:pt x="0" y="0"/>
                </a:moveTo>
                <a:lnTo>
                  <a:pt x="423713" y="0"/>
                </a:lnTo>
                <a:lnTo>
                  <a:pt x="423713" y="48015"/>
                </a:lnTo>
                <a:lnTo>
                  <a:pt x="0" y="48015"/>
                </a:lnTo>
                <a:close/>
              </a:path>
            </a:pathLst>
          </a:custGeom>
          <a:solidFill>
            <a:srgbClr val="9EEFBC"/>
          </a:solidFill>
          <a:ln>
            <a:noFill/>
          </a:ln>
        </p:spPr>
      </p:sp>
      <p:pic>
        <p:nvPicPr>
          <p:cNvPr id="96" name="Google Shape;9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9830280" y="-654766"/>
            <a:ext cx="8747612" cy="726854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"/>
          <p:cNvSpPr txBox="1"/>
          <p:nvPr/>
        </p:nvSpPr>
        <p:spPr>
          <a:xfrm>
            <a:off x="1475150" y="1841666"/>
            <a:ext cx="11050500" cy="34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463"/>
              <a:buFont typeface="Arial"/>
              <a:buNone/>
            </a:pPr>
            <a:r>
              <a:rPr b="1" lang="en-US" sz="6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Classification of Air Pollution Levels using Supervised Machine Learning Algorithms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 b="4427" l="30114" r="10464" t="55338"/>
          <a:stretch/>
        </p:blipFill>
        <p:spPr>
          <a:xfrm>
            <a:off x="-4186784" y="5757675"/>
            <a:ext cx="10867052" cy="413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15e1d73777_0_48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0" name="Google Shape;160;g315e1d73777_0_48"/>
          <p:cNvSpPr txBox="1"/>
          <p:nvPr/>
        </p:nvSpPr>
        <p:spPr>
          <a:xfrm>
            <a:off x="542875" y="1514025"/>
            <a:ext cx="17497800" cy="6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Checked data types.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Checked missing values and replaced them with mean of the columns.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26 cities available - Ahmedabad, Aizawl, Amaravati, Amritsar, Bengaluru, Bhopal, Brajrajnagar, Chandigarh, Chennai, Coimbatore, Delhi, Ernakulam, Gurugram, Guwahati, Hyderabad, Jaipur, Jorapokhar, Kochi, Kolkata, Lucknow, Mumbai, Patna, Shillong, Talcher, Thiruvananthapuram, Visakhapatnam.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Data from year 2015 to year 2020 available.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Selected only 9 features (pollutants):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'PM2.5', 'PM10', 'NO', 'NO2', 'NOx', 'NH3', 'CO', 'SO2', 'O3'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15e1d73777_0_57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6" name="Google Shape;166;g315e1d73777_0_57"/>
          <p:cNvSpPr txBox="1"/>
          <p:nvPr/>
        </p:nvSpPr>
        <p:spPr>
          <a:xfrm>
            <a:off x="542875" y="1514025"/>
            <a:ext cx="17497800" cy="73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Trained the Linear Regression algorithm - This algorithm will learn the dependant features (amount of pollutants present that day) and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correlate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it to the value AQI (Air Quality Index).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Trained the model with the dataset.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Trained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model 2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: XGBoost (Extreme gradient Boost) algorithm -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advanced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version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of Linear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Regression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model for better accuracy and low loss value.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Trained model performance: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Linear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regression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: Mean square error= 2946.42, R-square error = 0.8045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XGBoost: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Mean square error= 1448.81, R-square error = 0.90389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Saved the trained models for future use.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15e1d73777_0_66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2" name="Google Shape;172;g315e1d73777_0_66"/>
          <p:cNvSpPr txBox="1"/>
          <p:nvPr/>
        </p:nvSpPr>
        <p:spPr>
          <a:xfrm>
            <a:off x="542875" y="1514025"/>
            <a:ext cx="17497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Tested the model in Google Colab.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3" name="Google Shape;173;g315e1d73777_0_66"/>
          <p:cNvPicPr preferRelativeResize="0"/>
          <p:nvPr/>
        </p:nvPicPr>
        <p:blipFill rotWithShape="1">
          <a:blip r:embed="rId3">
            <a:alphaModFix/>
          </a:blip>
          <a:srcRect b="42066" l="7287" r="50757" t="24323"/>
          <a:stretch/>
        </p:blipFill>
        <p:spPr>
          <a:xfrm>
            <a:off x="2296825" y="2811900"/>
            <a:ext cx="11121274" cy="501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15e1d73777_0_74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79" name="Google Shape;179;g315e1d73777_0_74"/>
          <p:cNvSpPr txBox="1"/>
          <p:nvPr/>
        </p:nvSpPr>
        <p:spPr>
          <a:xfrm>
            <a:off x="542875" y="1514025"/>
            <a:ext cx="17497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Tested the model in Google Colab.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0" name="Google Shape;180;g315e1d73777_0_74"/>
          <p:cNvPicPr preferRelativeResize="0"/>
          <p:nvPr/>
        </p:nvPicPr>
        <p:blipFill rotWithShape="1">
          <a:blip r:embed="rId3">
            <a:alphaModFix/>
          </a:blip>
          <a:srcRect b="15466" l="6576" r="46613" t="24864"/>
          <a:stretch/>
        </p:blipFill>
        <p:spPr>
          <a:xfrm>
            <a:off x="2964975" y="2237325"/>
            <a:ext cx="10899499" cy="781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5e1d73777_0_81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6" name="Google Shape;186;g315e1d73777_0_81"/>
          <p:cNvSpPr txBox="1"/>
          <p:nvPr/>
        </p:nvSpPr>
        <p:spPr>
          <a:xfrm>
            <a:off x="542875" y="1514025"/>
            <a:ext cx="17497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Tested the model in Google Colab.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7" name="Google Shape;187;g315e1d73777_0_81"/>
          <p:cNvPicPr preferRelativeResize="0"/>
          <p:nvPr/>
        </p:nvPicPr>
        <p:blipFill rotWithShape="1">
          <a:blip r:embed="rId3">
            <a:alphaModFix/>
          </a:blip>
          <a:srcRect b="18161" l="5970" r="0" t="51103"/>
          <a:stretch/>
        </p:blipFill>
        <p:spPr>
          <a:xfrm>
            <a:off x="443625" y="2436025"/>
            <a:ext cx="17597050" cy="3235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15e1d73777_0_89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3" name="Google Shape;193;g315e1d73777_0_89"/>
          <p:cNvSpPr txBox="1"/>
          <p:nvPr/>
        </p:nvSpPr>
        <p:spPr>
          <a:xfrm>
            <a:off x="542875" y="1514025"/>
            <a:ext cx="17497800" cy="6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web app development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front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-end pages has been developed in HTML.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CSS is used for styles, fonts, layouts, etc.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API connected using Python Flask.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Hosted in ngrok.com platform for free.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Run in Google Colab.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Multiple pages are designed and developed.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Pages - landing, login, signup, home page, dashboard, precautions, about us, index page, and result page.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24be45df36_1_0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9" name="Google Shape;199;g324be45df36_1_0"/>
          <p:cNvSpPr txBox="1"/>
          <p:nvPr/>
        </p:nvSpPr>
        <p:spPr>
          <a:xfrm>
            <a:off x="542875" y="1514025"/>
            <a:ext cx="174978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web app development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Main html functions used - button, text field, url_for , etc.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Routing functions in Flask is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used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to navigate from pages to pages.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free API key from ngrok is used for hosting.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g324be45df36_1_5"/>
          <p:cNvPicPr preferRelativeResize="0"/>
          <p:nvPr/>
        </p:nvPicPr>
        <p:blipFill rotWithShape="1">
          <a:blip r:embed="rId3">
            <a:alphaModFix/>
          </a:blip>
          <a:srcRect b="0" l="3381" r="0" t="7535"/>
          <a:stretch/>
        </p:blipFill>
        <p:spPr>
          <a:xfrm>
            <a:off x="570588" y="528600"/>
            <a:ext cx="17146800" cy="9229800"/>
          </a:xfrm>
          <a:prstGeom prst="roundRect">
            <a:avLst>
              <a:gd fmla="val 482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324be45df36_1_10"/>
          <p:cNvPicPr preferRelativeResize="0"/>
          <p:nvPr/>
        </p:nvPicPr>
        <p:blipFill rotWithShape="1">
          <a:blip r:embed="rId3">
            <a:alphaModFix/>
          </a:blip>
          <a:srcRect b="0" l="3456" r="0" t="6138"/>
          <a:stretch/>
        </p:blipFill>
        <p:spPr>
          <a:xfrm>
            <a:off x="577500" y="584650"/>
            <a:ext cx="17133000" cy="9369000"/>
          </a:xfrm>
          <a:prstGeom prst="roundRect">
            <a:avLst>
              <a:gd fmla="val 4755" name="adj"/>
            </a:avLst>
          </a:prstGeom>
          <a:noFill/>
          <a:ln>
            <a:noFill/>
          </a:ln>
        </p:spPr>
      </p:pic>
      <p:pic>
        <p:nvPicPr>
          <p:cNvPr id="210" name="Google Shape;210;g324be45df36_1_10"/>
          <p:cNvPicPr preferRelativeResize="0"/>
          <p:nvPr/>
        </p:nvPicPr>
        <p:blipFill rotWithShape="1">
          <a:blip r:embed="rId4">
            <a:alphaModFix/>
          </a:blip>
          <a:srcRect b="0" l="34785" r="0" t="8925"/>
          <a:stretch/>
        </p:blipFill>
        <p:spPr>
          <a:xfrm>
            <a:off x="10760275" y="4373475"/>
            <a:ext cx="7527725" cy="591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g324be45df36_1_13"/>
          <p:cNvPicPr preferRelativeResize="0"/>
          <p:nvPr/>
        </p:nvPicPr>
        <p:blipFill rotWithShape="1">
          <a:blip r:embed="rId3">
            <a:alphaModFix/>
          </a:blip>
          <a:srcRect b="0" l="3456" r="0" t="6279"/>
          <a:stretch/>
        </p:blipFill>
        <p:spPr>
          <a:xfrm>
            <a:off x="577500" y="368450"/>
            <a:ext cx="17133000" cy="9355200"/>
          </a:xfrm>
          <a:prstGeom prst="roundRect">
            <a:avLst>
              <a:gd fmla="val 4612" name="adj"/>
            </a:avLst>
          </a:prstGeom>
          <a:noFill/>
          <a:ln>
            <a:noFill/>
          </a:ln>
        </p:spPr>
      </p:pic>
      <p:pic>
        <p:nvPicPr>
          <p:cNvPr id="216" name="Google Shape;216;g324be45df36_1_13"/>
          <p:cNvPicPr preferRelativeResize="0"/>
          <p:nvPr/>
        </p:nvPicPr>
        <p:blipFill rotWithShape="1">
          <a:blip r:embed="rId4">
            <a:alphaModFix/>
          </a:blip>
          <a:srcRect b="0" l="36764" r="0" t="17184"/>
          <a:stretch/>
        </p:blipFill>
        <p:spPr>
          <a:xfrm>
            <a:off x="10597225" y="4621500"/>
            <a:ext cx="7690776" cy="566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4288F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6"/>
          <p:cNvPicPr preferRelativeResize="0"/>
          <p:nvPr/>
        </p:nvPicPr>
        <p:blipFill rotWithShape="1">
          <a:blip r:embed="rId3">
            <a:alphaModFix/>
          </a:blip>
          <a:srcRect b="0" l="16264" r="16262" t="0"/>
          <a:stretch/>
        </p:blipFill>
        <p:spPr>
          <a:xfrm>
            <a:off x="0" y="0"/>
            <a:ext cx="1041066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4" name="Google Shape;104;p6"/>
          <p:cNvGrpSpPr/>
          <p:nvPr/>
        </p:nvGrpSpPr>
        <p:grpSpPr>
          <a:xfrm>
            <a:off x="5713129" y="-1306693"/>
            <a:ext cx="16261077" cy="15244751"/>
            <a:chOff x="0" y="-57150"/>
            <a:chExt cx="711200" cy="666750"/>
          </a:xfrm>
        </p:grpSpPr>
        <p:sp>
          <p:nvSpPr>
            <p:cNvPr id="105" name="Google Shape;105;p6"/>
            <p:cNvSpPr/>
            <p:nvPr/>
          </p:nvSpPr>
          <p:spPr>
            <a:xfrm>
              <a:off x="0" y="0"/>
              <a:ext cx="406400" cy="449916"/>
            </a:xfrm>
            <a:custGeom>
              <a:rect b="b" l="l" r="r" t="t"/>
              <a:pathLst>
                <a:path extrusionOk="0" h="449916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49916"/>
                  </a:lnTo>
                  <a:lnTo>
                    <a:pt x="0" y="44991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4054BB"/>
            </a:solidFill>
            <a:ln>
              <a:noFill/>
            </a:ln>
          </p:spPr>
        </p:sp>
        <p:sp>
          <p:nvSpPr>
            <p:cNvPr id="106" name="Google Shape;106;p6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7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6"/>
          <p:cNvGrpSpPr/>
          <p:nvPr/>
        </p:nvGrpSpPr>
        <p:grpSpPr>
          <a:xfrm>
            <a:off x="8995956" y="-1306693"/>
            <a:ext cx="16261077" cy="15244751"/>
            <a:chOff x="0" y="-57150"/>
            <a:chExt cx="711200" cy="666750"/>
          </a:xfrm>
        </p:grpSpPr>
        <p:sp>
          <p:nvSpPr>
            <p:cNvPr id="108" name="Google Shape;108;p6"/>
            <p:cNvSpPr/>
            <p:nvPr/>
          </p:nvSpPr>
          <p:spPr>
            <a:xfrm>
              <a:off x="0" y="0"/>
              <a:ext cx="406400" cy="449916"/>
            </a:xfrm>
            <a:custGeom>
              <a:rect b="b" l="l" r="r" t="t"/>
              <a:pathLst>
                <a:path extrusionOk="0" h="449916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449916"/>
                  </a:lnTo>
                  <a:lnTo>
                    <a:pt x="0" y="449916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6980FA"/>
            </a:solidFill>
            <a:ln>
              <a:noFill/>
            </a:ln>
          </p:spPr>
        </p:sp>
        <p:sp>
          <p:nvSpPr>
            <p:cNvPr id="109" name="Google Shape;109;p6"/>
            <p:cNvSpPr txBox="1"/>
            <p:nvPr/>
          </p:nvSpPr>
          <p:spPr>
            <a:xfrm>
              <a:off x="101600" y="-57150"/>
              <a:ext cx="609600" cy="6667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7833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0" name="Google Shape;110;p6"/>
          <p:cNvSpPr txBox="1"/>
          <p:nvPr/>
        </p:nvSpPr>
        <p:spPr>
          <a:xfrm>
            <a:off x="10410650" y="778200"/>
            <a:ext cx="7099800" cy="82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Content.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Introduction.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Problem </a:t>
            </a: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Statement</a:t>
            </a: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Proposed </a:t>
            </a: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Solution</a:t>
            </a: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Modules.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System Requirement. 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completed.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Conclusion.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82600" lvl="0" marL="457200" marR="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4000"/>
              <a:buFont typeface="Inter"/>
              <a:buChar char="●"/>
            </a:pPr>
            <a:r>
              <a:rPr lang="en-US" sz="4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References.</a:t>
            </a:r>
            <a:endParaRPr sz="40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g324be45df36_1_16"/>
          <p:cNvPicPr preferRelativeResize="0"/>
          <p:nvPr/>
        </p:nvPicPr>
        <p:blipFill rotWithShape="1">
          <a:blip r:embed="rId3">
            <a:alphaModFix/>
          </a:blip>
          <a:srcRect b="0" l="3530" r="0" t="6699"/>
          <a:stretch/>
        </p:blipFill>
        <p:spPr>
          <a:xfrm>
            <a:off x="751675" y="486900"/>
            <a:ext cx="17118900" cy="9313200"/>
          </a:xfrm>
          <a:prstGeom prst="roundRect">
            <a:avLst>
              <a:gd fmla="val 5082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g324be45df36_1_19"/>
          <p:cNvPicPr preferRelativeResize="0"/>
          <p:nvPr/>
        </p:nvPicPr>
        <p:blipFill rotWithShape="1">
          <a:blip r:embed="rId3">
            <a:alphaModFix/>
          </a:blip>
          <a:srcRect b="0" l="3530" r="0" t="6699"/>
          <a:stretch/>
        </p:blipFill>
        <p:spPr>
          <a:xfrm>
            <a:off x="682100" y="542900"/>
            <a:ext cx="17118900" cy="9313200"/>
          </a:xfrm>
          <a:prstGeom prst="roundRect">
            <a:avLst>
              <a:gd fmla="val 612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g324be45df36_1_22"/>
          <p:cNvPicPr preferRelativeResize="0"/>
          <p:nvPr/>
        </p:nvPicPr>
        <p:blipFill rotWithShape="1">
          <a:blip r:embed="rId3">
            <a:alphaModFix/>
          </a:blip>
          <a:srcRect b="0" l="3381" r="0" t="6138"/>
          <a:stretch/>
        </p:blipFill>
        <p:spPr>
          <a:xfrm>
            <a:off x="194875" y="272525"/>
            <a:ext cx="11553600" cy="6312900"/>
          </a:xfrm>
          <a:prstGeom prst="roundRect">
            <a:avLst>
              <a:gd fmla="val 5954" name="adj"/>
            </a:avLst>
          </a:prstGeom>
          <a:noFill/>
          <a:ln>
            <a:noFill/>
          </a:ln>
        </p:spPr>
      </p:pic>
      <p:pic>
        <p:nvPicPr>
          <p:cNvPr id="232" name="Google Shape;232;g324be45df36_1_22"/>
          <p:cNvPicPr preferRelativeResize="0"/>
          <p:nvPr/>
        </p:nvPicPr>
        <p:blipFill rotWithShape="1">
          <a:blip r:embed="rId4">
            <a:alphaModFix/>
          </a:blip>
          <a:srcRect b="0" l="3456" r="0" t="6261"/>
          <a:stretch/>
        </p:blipFill>
        <p:spPr>
          <a:xfrm>
            <a:off x="7990175" y="4649325"/>
            <a:ext cx="10119900" cy="5526900"/>
          </a:xfrm>
          <a:prstGeom prst="roundRect">
            <a:avLst>
              <a:gd fmla="val 7556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324be45df36_1_25"/>
          <p:cNvPicPr preferRelativeResize="0"/>
          <p:nvPr/>
        </p:nvPicPr>
        <p:blipFill rotWithShape="1">
          <a:blip r:embed="rId3">
            <a:alphaModFix/>
          </a:blip>
          <a:srcRect b="0" l="3381" r="0" t="6279"/>
          <a:stretch/>
        </p:blipFill>
        <p:spPr>
          <a:xfrm>
            <a:off x="570600" y="570725"/>
            <a:ext cx="17146800" cy="9355200"/>
          </a:xfrm>
          <a:prstGeom prst="roundRect">
            <a:avLst>
              <a:gd fmla="val 640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g324be45df36_1_28"/>
          <p:cNvPicPr preferRelativeResize="0"/>
          <p:nvPr/>
        </p:nvPicPr>
        <p:blipFill rotWithShape="1">
          <a:blip r:embed="rId3">
            <a:alphaModFix/>
          </a:blip>
          <a:srcRect b="0" l="3456" r="0" t="6279"/>
          <a:stretch/>
        </p:blipFill>
        <p:spPr>
          <a:xfrm>
            <a:off x="640300" y="465900"/>
            <a:ext cx="17133000" cy="9355200"/>
          </a:xfrm>
          <a:prstGeom prst="roundRect">
            <a:avLst>
              <a:gd fmla="val 5208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Google Shape;247;g324be45df36_1_31"/>
          <p:cNvPicPr preferRelativeResize="0"/>
          <p:nvPr/>
        </p:nvPicPr>
        <p:blipFill rotWithShape="1">
          <a:blip r:embed="rId3">
            <a:alphaModFix/>
          </a:blip>
          <a:srcRect b="0" l="3772" r="0" t="6138"/>
          <a:stretch/>
        </p:blipFill>
        <p:spPr>
          <a:xfrm>
            <a:off x="904800" y="402825"/>
            <a:ext cx="14947500" cy="8200500"/>
          </a:xfrm>
          <a:prstGeom prst="roundRect">
            <a:avLst>
              <a:gd fmla="val 4753" name="adj"/>
            </a:avLst>
          </a:prstGeom>
          <a:noFill/>
          <a:ln>
            <a:noFill/>
          </a:ln>
        </p:spPr>
      </p:pic>
      <p:pic>
        <p:nvPicPr>
          <p:cNvPr id="248" name="Google Shape;248;g324be45df36_1_31"/>
          <p:cNvPicPr preferRelativeResize="0"/>
          <p:nvPr/>
        </p:nvPicPr>
        <p:blipFill rotWithShape="1">
          <a:blip r:embed="rId4">
            <a:alphaModFix/>
          </a:blip>
          <a:srcRect b="0" l="3502" r="0" t="49119"/>
          <a:stretch/>
        </p:blipFill>
        <p:spPr>
          <a:xfrm>
            <a:off x="904800" y="5706626"/>
            <a:ext cx="14947500" cy="4433100"/>
          </a:xfrm>
          <a:prstGeom prst="roundRect">
            <a:avLst>
              <a:gd fmla="val 7712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15e1d73777_0_34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Conclusion</a:t>
            </a: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54" name="Google Shape;254;g315e1d73777_0_34"/>
          <p:cNvSpPr txBox="1"/>
          <p:nvPr/>
        </p:nvSpPr>
        <p:spPr>
          <a:xfrm>
            <a:off x="542875" y="1514025"/>
            <a:ext cx="17497800" cy="66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This project demonstrates the potential of machine learning in accurately predicting air quality using diverse environmental and pollutant data.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model can serve as a valuable tool for policymakers, researchers, and individuals to address air pollution challenges.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web app can be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improved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with features like daily AQI forecasting with some paid API from govt departments or private agencies.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model can be improved by adding more recent data from these agencies in future.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can add other forecasting like rain and wh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15e1d73777_0_39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References</a:t>
            </a: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60" name="Google Shape;260;g315e1d73777_0_39"/>
          <p:cNvSpPr txBox="1"/>
          <p:nvPr/>
        </p:nvSpPr>
        <p:spPr>
          <a:xfrm>
            <a:off x="542875" y="1514025"/>
            <a:ext cx="17497800" cy="81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2400"/>
              <a:buFont typeface="Inter"/>
              <a:buAutoNum type="arabicPeriod"/>
            </a:pPr>
            <a:r>
              <a:rPr lang="en-US" sz="24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D. Komarasamy, N. G. C, N. S, N. P. L, Mohanasaranya and K. K, "Air Quality Prediction and Classification using Machine Learning," 2023 7th International Conference on Computing Methodologies and Communication (ICCMC), Erode, India, 2023, pp. 187-191, doi: 10.1109/ICCMC56507.2023.10083760.</a:t>
            </a:r>
            <a:endParaRPr sz="24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2400"/>
              <a:buFont typeface="Inter"/>
              <a:buAutoNum type="arabicPeriod"/>
            </a:pPr>
            <a:r>
              <a:rPr lang="en-US" sz="24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E. Abdelfattah and Y. Ashkenazi, "Classifying Air Quality Using Machine Learning Models," 2023 IEEE 14th Annual Ubiquitous Computing, Electronics &amp; Mobile Communication Conference (UEMCON), New York, NY, USA, 2023, pp. 0459-0463, doi: 10.1109/UEMCON59035.2023.10316018.</a:t>
            </a:r>
            <a:endParaRPr sz="24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2400"/>
              <a:buFont typeface="Inter"/>
              <a:buAutoNum type="arabicPeriod"/>
            </a:pPr>
            <a:r>
              <a:rPr lang="en-US" sz="24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K. M. O. V. K. Kekulanadara, B. T. G. S. Kumara and B. Kuhaneswaran, "Machine Learning Approach for Predicting Air Quality Index," 2021 International Conference on Decision Aid Sciences and Application (DASA), Sakheer, Bahrain, 2021, pp. 622-626, doi: 10.1109/DASA53625.2021.9682221.</a:t>
            </a:r>
            <a:endParaRPr sz="24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2400"/>
              <a:buFont typeface="Inter"/>
              <a:buAutoNum type="arabicPeriod"/>
            </a:pPr>
            <a:r>
              <a:rPr lang="en-US" sz="24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N. Z. Bogdanović, M. T. Koprivica and G. B. Marković, "Machine Learning for Air Quality Classification in IoT-based Network with Low-cost Sensors," 2021 15th International Conference on Advanced Technologies, Systems and Services in Telecommunications (TELSIKS), Nis, Serbia, 2021, pp. 303-306, doi: 10.1109/TELSIKS52058.2021.9606379.</a:t>
            </a:r>
            <a:endParaRPr sz="24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38100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2400"/>
              <a:buFont typeface="Inter"/>
              <a:buAutoNum type="arabicPeriod"/>
            </a:pPr>
            <a:r>
              <a:rPr lang="en-US" sz="24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S. K. Sunori, P. Juneja, P. B. Negi, S. Maurya, P. Raj and D. Nainwal, "AI and Machine Learning Based Classification of Air Quality Index Using COVID-19 Lockdown Period Data," 2021 2nd International Conference on Smart Electronics and Communication (ICOSEC), Trichy, India, 2021, pp. 896-904, doi: 10.1109/ICOSEC51865.2021.9591898.</a:t>
            </a:r>
            <a:endParaRPr sz="24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7"/>
          <p:cNvPicPr preferRelativeResize="0"/>
          <p:nvPr/>
        </p:nvPicPr>
        <p:blipFill rotWithShape="1">
          <a:blip r:embed="rId3">
            <a:alphaModFix/>
          </a:blip>
          <a:srcRect b="27030" l="33906" r="6871" t="0"/>
          <a:stretch/>
        </p:blipFill>
        <p:spPr>
          <a:xfrm>
            <a:off x="12026663" y="0"/>
            <a:ext cx="6261336" cy="10286998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7"/>
          <p:cNvSpPr txBox="1"/>
          <p:nvPr/>
        </p:nvSpPr>
        <p:spPr>
          <a:xfrm>
            <a:off x="1028700" y="1438006"/>
            <a:ext cx="7317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en-US" sz="60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Thank you.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7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542875" y="1514025"/>
            <a:ext cx="17497800" cy="58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Air pollution is one of the world's most serious environmental problems. It is a major threat to both human health and the environment.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 quality of air in cities is deteriorating on a daily basis.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need to develop an efficient and accurate prediction/forecasting system to make future air quality predictions.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This will help us take necessary mitigation steps and prepare.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There are many reasons including the amount of gases and pollutants in the air.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need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to collect data and develop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solution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15e1d73777_0_2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Introduction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2" name="Google Shape;122;g315e1d73777_0_2"/>
          <p:cNvSpPr txBox="1"/>
          <p:nvPr/>
        </p:nvSpPr>
        <p:spPr>
          <a:xfrm>
            <a:off x="542875" y="1514025"/>
            <a:ext cx="174978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Existing systems are statistical method based and they are not accurate.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Machine learning models/algorithms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performs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well in predicting anything from dependant features - once trained, these algorithms can make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accurate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predictions of future.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3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5e1d73777_0_9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Problem Statement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g315e1d73777_0_9"/>
          <p:cNvSpPr txBox="1"/>
          <p:nvPr/>
        </p:nvSpPr>
        <p:spPr>
          <a:xfrm>
            <a:off x="542875" y="1514025"/>
            <a:ext cx="17497800" cy="51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Daily pollutant amount and air quality data are available for all cities in India.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need to utilize this data to develop a machine learning model to predict the air quality of a particular day accurately and guess its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severity, and other details.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need to train ML models using this data.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need to develop web app with the air quality prediction model at the backend.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5e1d73777_0_14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Proposed Solution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4" name="Google Shape;134;g315e1d73777_0_14"/>
          <p:cNvSpPr txBox="1"/>
          <p:nvPr/>
        </p:nvSpPr>
        <p:spPr>
          <a:xfrm>
            <a:off x="542875" y="1514025"/>
            <a:ext cx="17497800" cy="58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We collect air pollution and pollutant data of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different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cities in India day by day from sources like kaggle.com.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Clean and preprocess the data.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Develop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and train ML models with the data.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Test the data.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Develop HTML and CSS based multi-page web app with facilities like login/signup, predict air quality, get precautions, etc.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Integrate the trained model and the web app.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5e1d73777_0_19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Modules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0" name="Google Shape;140;g315e1d73777_0_19"/>
          <p:cNvSpPr txBox="1"/>
          <p:nvPr/>
        </p:nvSpPr>
        <p:spPr>
          <a:xfrm>
            <a:off x="542875" y="1514025"/>
            <a:ext cx="17497800" cy="44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Admin/Login/Signup Module - For the user to register and login.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Air Quality prediction module - The user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entered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details will be sent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to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the trained model at the backend - the model will accurately make prediction.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Result and mitigation measures module - Will be recommending the mitigation strategies, and pointing health concerns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regarding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the air quality and different pollutant measures.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15e1d73777_0_24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System Requirements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6" name="Google Shape;146;g315e1d73777_0_24"/>
          <p:cNvSpPr txBox="1"/>
          <p:nvPr/>
        </p:nvSpPr>
        <p:spPr>
          <a:xfrm>
            <a:off x="542875" y="1514025"/>
            <a:ext cx="17497800" cy="58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Backend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Development: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Language - Python 3.10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IDE: Google Colab platform. 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and python libraries like numpy, pandas, sk-learn, etc.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Front-end development: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HTML for designs, layout, pages and CSS for styles, fonts, etc.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1" marL="9144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○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Python Flask API for frontend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backend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integration.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Hardware requirement - not specific.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54BB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15e1d73777_0_29"/>
          <p:cNvSpPr txBox="1"/>
          <p:nvPr/>
        </p:nvSpPr>
        <p:spPr>
          <a:xfrm>
            <a:off x="443636" y="436731"/>
            <a:ext cx="137814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7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999"/>
              <a:buFont typeface="Arial"/>
              <a:buNone/>
            </a:pP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Work </a:t>
            </a: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Completed</a:t>
            </a:r>
            <a:r>
              <a:rPr b="1" lang="en-US" sz="6999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endParaRPr b="1" sz="6999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g315e1d73777_0_29"/>
          <p:cNvSpPr txBox="1"/>
          <p:nvPr/>
        </p:nvSpPr>
        <p:spPr>
          <a:xfrm>
            <a:off x="542875" y="1514025"/>
            <a:ext cx="174978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Data collected from www.kaggle.com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3" name="Google Shape;153;g315e1d73777_0_29"/>
          <p:cNvPicPr preferRelativeResize="0"/>
          <p:nvPr/>
        </p:nvPicPr>
        <p:blipFill rotWithShape="1">
          <a:blip r:embed="rId3">
            <a:alphaModFix/>
          </a:blip>
          <a:srcRect b="38651" l="7687" r="33675" t="36185"/>
          <a:stretch/>
        </p:blipFill>
        <p:spPr>
          <a:xfrm>
            <a:off x="1425725" y="2603075"/>
            <a:ext cx="13898251" cy="335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g315e1d73777_0_29"/>
          <p:cNvSpPr txBox="1"/>
          <p:nvPr/>
        </p:nvSpPr>
        <p:spPr>
          <a:xfrm>
            <a:off x="542875" y="6323575"/>
            <a:ext cx="174978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Analyzed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and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preprocess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 the </a:t>
            </a: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dataset using python.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Details of the dataset.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Total 29531 samples are available.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0850" lvl="0" marL="457200" rtl="0" algn="l">
              <a:lnSpc>
                <a:spcPct val="136997"/>
              </a:lnSpc>
              <a:spcBef>
                <a:spcPts val="0"/>
              </a:spcBef>
              <a:spcAft>
                <a:spcPts val="0"/>
              </a:spcAft>
              <a:buClr>
                <a:srgbClr val="9EEFBC"/>
              </a:buClr>
              <a:buSzPts val="3500"/>
              <a:buFont typeface="Inter"/>
              <a:buChar char="●"/>
            </a:pPr>
            <a:r>
              <a:rPr lang="en-US" sz="3500">
                <a:solidFill>
                  <a:srgbClr val="9EEFBC"/>
                </a:solidFill>
                <a:latin typeface="Inter"/>
                <a:ea typeface="Inter"/>
                <a:cs typeface="Inter"/>
                <a:sym typeface="Inter"/>
              </a:rPr>
              <a:t>Details like City, Date, etc available.</a:t>
            </a:r>
            <a:endParaRPr sz="3500">
              <a:solidFill>
                <a:srgbClr val="9EEFBC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